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621" r:id="rId2"/>
    <p:sldId id="418" r:id="rId3"/>
    <p:sldId id="825" r:id="rId4"/>
    <p:sldId id="669" r:id="rId5"/>
    <p:sldId id="850" r:id="rId6"/>
    <p:sldId id="866" r:id="rId7"/>
    <p:sldId id="840" r:id="rId8"/>
    <p:sldId id="861" r:id="rId9"/>
    <p:sldId id="843" r:id="rId10"/>
    <p:sldId id="851" r:id="rId11"/>
    <p:sldId id="842" r:id="rId12"/>
    <p:sldId id="839" r:id="rId13"/>
    <p:sldId id="847" r:id="rId14"/>
    <p:sldId id="607" r:id="rId15"/>
    <p:sldId id="290" r:id="rId16"/>
    <p:sldId id="728" r:id="rId17"/>
    <p:sldId id="447" r:id="rId18"/>
    <p:sldId id="291" r:id="rId19"/>
    <p:sldId id="864" r:id="rId20"/>
    <p:sldId id="859" r:id="rId21"/>
    <p:sldId id="617" r:id="rId22"/>
    <p:sldId id="853" r:id="rId23"/>
    <p:sldId id="863" r:id="rId24"/>
    <p:sldId id="415" r:id="rId25"/>
    <p:sldId id="461" r:id="rId26"/>
    <p:sldId id="449" r:id="rId27"/>
    <p:sldId id="862" r:id="rId28"/>
    <p:sldId id="856" r:id="rId29"/>
    <p:sldId id="736" r:id="rId30"/>
    <p:sldId id="296" r:id="rId3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ABB9B9A-62F2-4C19-8E0A-A51F2D3C3B9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523BAAF-F79D-4C2F-87DA-89C154DE9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4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239-0511-41B1-B473-EA6BE056B271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172-9A5D-46D6-ACE6-7EC942DBD76B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8CAE-5E03-4CAB-8085-6F601053E9A7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48F-0C90-4DEC-A39A-8C45C35FC443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E3AA-E081-4B98-967E-5217577AAF4B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B8D-0611-4E09-8175-78CD7A82C5DD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F973-CD43-4DA2-B538-C6E7B398F826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F7DB-8ED1-4545-8A91-63F181C2D839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8285-8E85-4019-81D8-9D5FE91E949D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AA64-D349-435E-8C5E-1F0C861B09F9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67D5-9A37-4555-9109-FC36697A26CA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65E6-E0A9-4D4A-8B3C-A192D5A3B60F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0163-29BA-48D0-807C-28CAED318CC4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A583-67AE-4317-82FC-D9A9F26D2FA4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49A3-113A-4390-8FC5-22FDB59BC387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BFBF-E271-45EF-AD95-B1FE22A2CDE3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F756-3838-44BF-9E5A-E20983A82FB3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F8F30A-500A-47E5-8E11-BAE84E32A1EF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dwB29pYR40" TargetMode="External"/><Relationship Id="rId2" Type="http://schemas.openxmlformats.org/officeDocument/2006/relationships/hyperlink" Target="https://www.youtube.com/watch?v=5_iob6lOUOI&amp;list=RDGMEMpBTPDS4vUcNkxDpMWGK7rwVM5_iob6lOUOI&amp;start_radio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ycjQp4_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eJPcTxB4E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NiKoJgvbtI&amp;ab_channel=ajugofjo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omans%207&amp;version=NIV#fen-NIV-28110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ED1E6-2533-187C-A6D8-6319E6C9F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2E40-080F-D906-1339-EED1EB28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8076"/>
            <a:ext cx="10363826" cy="1596177"/>
          </a:xfrm>
        </p:spPr>
        <p:txBody>
          <a:bodyPr>
            <a:normAutofit/>
          </a:bodyPr>
          <a:lstStyle/>
          <a:p>
            <a:br>
              <a:rPr lang="en-US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monday</a:t>
            </a:r>
            <a:r>
              <a:rPr lang="en-US" sz="2800" b="1" dirty="0">
                <a:solidFill>
                  <a:srgbClr val="FF0000"/>
                </a:solidFill>
              </a:rPr>
              <a:t> through Saturday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accent1"/>
                </a:solidFill>
              </a:rPr>
              <a:t>weekly study &amp; activity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19C6-3593-86EF-9578-B952BC91A2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2624"/>
            <a:ext cx="10363826" cy="4666004"/>
          </a:xfrm>
        </p:spPr>
        <p:txBody>
          <a:bodyPr>
            <a:noAutofit/>
          </a:bodyPr>
          <a:lstStyle/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 7:30pm </a:t>
            </a:r>
            <a:r>
              <a:rPr lang="en-US" sz="1500" b="1" i="1" dirty="0">
                <a:effectLst/>
                <a:latin typeface="system-ui"/>
              </a:rPr>
              <a:t>Shiloh </a:t>
            </a:r>
            <a:r>
              <a:rPr lang="en-US" sz="1500" b="1" i="1" dirty="0">
                <a:latin typeface="system-ui"/>
              </a:rPr>
              <a:t>women’s ministry prayer call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(use Shiloh prayer line number below)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– FRIDAY 6AM AND 8PM - </a:t>
            </a:r>
            <a:r>
              <a:rPr lang="en-US" sz="1500" b="1" i="1" dirty="0">
                <a:effectLst/>
                <a:latin typeface="system-ui"/>
              </a:rPr>
              <a:t> </a:t>
            </a:r>
            <a:r>
              <a:rPr lang="en-US" sz="1500" b="1" i="1" dirty="0">
                <a:latin typeface="system-ui"/>
              </a:rPr>
              <a:t>SHILOH PRAYER CALL – INVITE FRIENDS AND FAMILY TO JOIN US FOR C</a:t>
            </a:r>
            <a:r>
              <a:rPr lang="en-US" sz="1500" b="1" i="1" dirty="0">
                <a:effectLst/>
                <a:latin typeface="system-ui"/>
              </a:rPr>
              <a:t>ORPORATE &amp; PRIVATE PRAYER &amp; PRAISE CALLS – (605) 313-5088  PIN CODE 1054312#</a:t>
            </a:r>
            <a:endParaRPr lang="en-US" sz="1500" b="1" i="1" dirty="0"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Wednesday   </a:t>
            </a:r>
            <a:r>
              <a:rPr lang="en-US" sz="1500" b="1" i="1" dirty="0">
                <a:latin typeface="system-ui"/>
              </a:rPr>
              <a:t>6:15PM TEACHER’S AND WORKER’S TRAINING (AS SCHEDULED, PLEASE SEE WEBSITE)</a:t>
            </a:r>
            <a:endParaRPr lang="en-US" sz="1500" b="1" i="1" dirty="0">
              <a:effectLst/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Thursday  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12:15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6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:00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6:30 pm </a:t>
            </a:r>
            <a:r>
              <a:rPr lang="en-US" sz="1500" b="1" i="1" dirty="0">
                <a:latin typeface="system-ui"/>
              </a:rPr>
              <a:t>new members training class – section 1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1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st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&amp; 3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rd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7:00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pm 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  </a:t>
            </a:r>
            <a:r>
              <a:rPr lang="en-US" sz="1500" b="1" i="1" dirty="0">
                <a:effectLst/>
                <a:latin typeface="system-ui"/>
              </a:rPr>
              <a:t>men’s ministry meeting live @ </a:t>
            </a:r>
            <a:r>
              <a:rPr lang="en-US" sz="1500" b="1" i="1" dirty="0" err="1">
                <a:effectLst/>
                <a:latin typeface="system-ui"/>
              </a:rPr>
              <a:t>shiloh</a:t>
            </a:r>
            <a:r>
              <a:rPr lang="en-US" sz="1500" b="1" i="1" dirty="0">
                <a:effectLst/>
                <a:latin typeface="system-ui"/>
              </a:rPr>
              <a:t> 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Friday  7:00pm until </a:t>
            </a:r>
            <a:r>
              <a:rPr lang="en-US" sz="1500" b="1" i="1" dirty="0">
                <a:effectLst/>
                <a:latin typeface="system-ui"/>
              </a:rPr>
              <a:t>– BEGINNING </a:t>
            </a:r>
            <a:r>
              <a:rPr lang="en-US" sz="1500" b="1" i="1" dirty="0" err="1">
                <a:latin typeface="system-ui"/>
              </a:rPr>
              <a:t>july</a:t>
            </a:r>
            <a:r>
              <a:rPr lang="en-US" sz="1500" b="1" i="1" dirty="0">
                <a:effectLst/>
                <a:latin typeface="system-ui"/>
              </a:rPr>
              <a:t> 2024 -</a:t>
            </a:r>
            <a:r>
              <a:rPr lang="en-US" sz="1500" b="1" i="1" dirty="0">
                <a:latin typeface="system-ui"/>
              </a:rPr>
              <a:t>you belong!!…an organic encounter with god worship</a:t>
            </a:r>
          </a:p>
          <a:p>
            <a:pPr algn="l"/>
            <a:r>
              <a:rPr lang="en-US" sz="1500" b="1" i="1" dirty="0" err="1">
                <a:solidFill>
                  <a:srgbClr val="FF0000"/>
                </a:solidFill>
                <a:latin typeface="system-ui"/>
              </a:rPr>
              <a:t>sunday</a:t>
            </a:r>
            <a:endParaRPr lang="en-US" sz="1500" b="1" i="1" dirty="0">
              <a:solidFill>
                <a:srgbClr val="FF0000"/>
              </a:solidFill>
              <a:latin typeface="system-ui"/>
            </a:endParaRP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8:30 – 10:50am  </a:t>
            </a:r>
            <a:r>
              <a:rPr lang="en-US" sz="1500" b="1" dirty="0">
                <a:latin typeface="system-ui"/>
              </a:rPr>
              <a:t>corporate prayer/worship/study/celebration 9:00 – 10:50 am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10:20 – 10:50AM   </a:t>
            </a:r>
            <a:r>
              <a:rPr lang="en-US" sz="1500" b="1" dirty="0">
                <a:latin typeface="system-ui"/>
              </a:rPr>
              <a:t>new members training class section 2</a:t>
            </a:r>
            <a:endParaRPr lang="en-US" sz="1500" b="1" u="sng" dirty="0">
              <a:latin typeface="system-ui"/>
            </a:endParaRPr>
          </a:p>
          <a:p>
            <a:pPr marL="457200" lvl="1" indent="0">
              <a:buNone/>
            </a:pPr>
            <a:endParaRPr lang="en-US" b="1" u="sng" dirty="0"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5E41C-976E-770F-F5FD-2BBA33F0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880DA93-15C4-4D78-9BA8-632114421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93" y="0"/>
            <a:ext cx="2603175" cy="1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5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sz="4000" b="1" dirty="0"/>
              <a:t>“the promise with a guarantee“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5:6-7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fontScale="925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6 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Humble yourselves, therefore, under God’s mighty hand, that he may lift you up in due time.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7 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Cast all your anxiety on him because he cares for you.</a:t>
            </a:r>
          </a:p>
          <a:p>
            <a:pPr lvl="1"/>
            <a:r>
              <a:rPr lang="en-US" sz="3000" b="1" dirty="0">
                <a:latin typeface="system-ui"/>
              </a:rPr>
              <a:t>Humble ourselves</a:t>
            </a:r>
          </a:p>
          <a:p>
            <a:pPr lvl="1"/>
            <a:r>
              <a:rPr lang="en-US" sz="3000" b="1" dirty="0">
                <a:latin typeface="system-ui"/>
              </a:rPr>
              <a:t>Place you anxiety in god’s hands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God’s timing….can he trust you with ‘lifting’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7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“keep your eyes open and your spirit alert“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5:8-9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600200"/>
            <a:ext cx="10363826" cy="3898391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8 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Be alert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of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sober mind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Your enemy the devil prowls around like a roaring lion looking for someone to devour.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Resist him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, standing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firm in the faith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, because you know that the family of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believers throughout the world is undergoing the same kind of sufferings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</a:t>
            </a:r>
          </a:p>
          <a:p>
            <a:pPr lvl="1"/>
            <a:r>
              <a:rPr lang="en-US" sz="3000" b="1" dirty="0">
                <a:latin typeface="system-ui"/>
              </a:rPr>
              <a:t>The attitude of victory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The actions to victory</a:t>
            </a:r>
          </a:p>
          <a:p>
            <a:pPr lvl="1"/>
            <a:r>
              <a:rPr lang="en-US" sz="3000" b="1" dirty="0">
                <a:latin typeface="system-ui"/>
              </a:rPr>
              <a:t>Inspiring others to victory</a:t>
            </a:r>
            <a:endParaRPr lang="en-US" sz="3000" b="1" dirty="0">
              <a:effectLst/>
              <a:latin typeface="system-ui"/>
            </a:endParaRPr>
          </a:p>
          <a:p>
            <a:pPr algn="l"/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7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>
            <a:normAutofit/>
          </a:bodyPr>
          <a:lstStyle/>
          <a:p>
            <a:r>
              <a:rPr lang="en-US" b="1" dirty="0"/>
              <a:t>“we go </a:t>
            </a:r>
            <a:r>
              <a:rPr lang="en-US" b="1" u="sng" dirty="0"/>
              <a:t>through</a:t>
            </a:r>
            <a:r>
              <a:rPr lang="en-US" b="1" dirty="0"/>
              <a:t> the valley &amp; on to victory 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5:10-11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800732"/>
            <a:ext cx="10363826" cy="45460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10 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the God of all grace, who called you to his eternal glory in Christ,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after you have suffered a little while, will himself restore you and make you strong, firm and steadfast.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11 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To him be the power for ever and ever. Amen.</a:t>
            </a:r>
          </a:p>
          <a:p>
            <a:pPr lvl="1"/>
            <a:r>
              <a:rPr lang="en-US" sz="3000" b="1" dirty="0">
                <a:latin typeface="system-ui"/>
              </a:rPr>
              <a:t>The valley…of the “shadow of death”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Weeping endures but for a night…</a:t>
            </a:r>
          </a:p>
          <a:p>
            <a:pPr lvl="2"/>
            <a:r>
              <a:rPr lang="en-US" sz="2800" b="1" dirty="0">
                <a:effectLst/>
                <a:latin typeface="system-ui"/>
              </a:rPr>
              <a:t>Restoration</a:t>
            </a:r>
            <a:r>
              <a:rPr lang="en-US" sz="2800" b="1" dirty="0">
                <a:latin typeface="system-ui"/>
              </a:rPr>
              <a:t>-</a:t>
            </a:r>
            <a:r>
              <a:rPr lang="en-US" sz="2800" b="1" dirty="0">
                <a:effectLst/>
                <a:latin typeface="system-ui"/>
              </a:rPr>
              <a:t>strength-stability-power &amp; joy cometh..</a:t>
            </a:r>
          </a:p>
          <a:p>
            <a:pPr lvl="2"/>
            <a:r>
              <a:rPr lang="en-US" sz="2800" b="1" dirty="0">
                <a:latin typeface="system-ui"/>
              </a:rPr>
              <a:t>Give him/god, the glory…..</a:t>
            </a:r>
            <a:endParaRPr lang="en-US" sz="2800" b="1" dirty="0">
              <a:effectLst/>
              <a:latin typeface="system-ui"/>
            </a:endParaRPr>
          </a:p>
          <a:p>
            <a:pPr lvl="1"/>
            <a:endParaRPr lang="en-US" sz="3000" b="1" i="1" dirty="0">
              <a:solidFill>
                <a:srgbClr val="FF0000"/>
              </a:solidFill>
              <a:effectLst/>
              <a:latin typeface="system-ui"/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07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A724-A376-0DF0-551C-E3B7C3D7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79" y="268712"/>
            <a:ext cx="10364451" cy="1596177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God’s straight forward offer:</a:t>
            </a:r>
            <a:r>
              <a:rPr lang="en-US" sz="4000" b="1" dirty="0"/>
              <a:t> 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1 john 1:8-10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6789-EAE7-DB89-B92E-560ED91422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55648"/>
            <a:ext cx="10363826" cy="44927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If we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confess our sins,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he is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faithful and just and will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forgive us our sins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purify us from all unrighteousness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lvl="1"/>
            <a:r>
              <a:rPr lang="en-US" sz="2800" b="1" dirty="0"/>
              <a:t>the ultimate choice: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Sin or Forgiveness…aloud &amp; together</a:t>
            </a:r>
          </a:p>
          <a:p>
            <a:pPr lvl="2"/>
            <a:r>
              <a:rPr lang="en-US" sz="2800" b="1" dirty="0">
                <a:latin typeface="system-ui"/>
              </a:rPr>
              <a:t>“Choose to continue in sin; hell is where you will end”</a:t>
            </a:r>
          </a:p>
          <a:p>
            <a:pPr lvl="2"/>
            <a:r>
              <a:rPr lang="en-US" sz="2800" b="1" dirty="0">
                <a:effectLst/>
                <a:latin typeface="system-ui"/>
              </a:rPr>
              <a:t>“Confess and believe; your fears and burdens are relieved”</a:t>
            </a:r>
          </a:p>
          <a:p>
            <a:pPr lvl="2"/>
            <a:r>
              <a:rPr lang="en-US" sz="2800" b="1" dirty="0">
                <a:latin typeface="system-ui"/>
              </a:rPr>
              <a:t>Make your choice today…right here…right now…for eternity</a:t>
            </a:r>
            <a:endParaRPr lang="en-US" sz="28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A9625-F68E-70C3-5D50-3956CAE7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30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AD9D-4E2D-78FA-D45E-718D1532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It’s time for </a:t>
            </a:r>
            <a:r>
              <a:rPr lang="en-US" sz="2400" b="1" u="sng" dirty="0"/>
              <a:t>your</a:t>
            </a:r>
            <a:r>
              <a:rPr lang="en-US" sz="2400" b="1" dirty="0"/>
              <a:t> breakthrough</a:t>
            </a:r>
            <a:br>
              <a:rPr lang="en-US" sz="2400" b="1" dirty="0"/>
            </a:br>
            <a:br>
              <a:rPr lang="en-US" sz="1800" b="1" dirty="0"/>
            </a:br>
            <a:r>
              <a:rPr lang="en-US" sz="4000" b="1" dirty="0" err="1">
                <a:solidFill>
                  <a:srgbClr val="FF0000"/>
                </a:solidFill>
              </a:rPr>
              <a:t>DECISION+commitment</a:t>
            </a:r>
            <a:r>
              <a:rPr lang="en-US" sz="4000" b="1" dirty="0">
                <a:solidFill>
                  <a:srgbClr val="FF0000"/>
                </a:solidFill>
              </a:rPr>
              <a:t>=BREAKTHROUGH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2C81-8EB0-1D6F-EB54-1E11C299F9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INDIVIDUALLY</a:t>
            </a:r>
            <a:r>
              <a:rPr lang="en-US" sz="2400" b="1" dirty="0">
                <a:solidFill>
                  <a:srgbClr val="FF0000"/>
                </a:solidFill>
              </a:rPr>
              <a:t> – we give our hearts to god and receive salvation</a:t>
            </a:r>
          </a:p>
          <a:p>
            <a:pPr marL="0" indent="0" algn="ctr">
              <a:buNone/>
            </a:pPr>
            <a:r>
              <a:rPr lang="en-US" sz="2400" b="1" dirty="0"/>
              <a:t>COME TO THE ALTAR TRUSTING GOD FOR HIS ANOINTING IN YOUR LIFE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b="1" dirty="0"/>
              <a:t>looking for a real relationship with god? – </a:t>
            </a:r>
            <a:r>
              <a:rPr lang="en-US" sz="2400" b="1" u="sng" dirty="0">
                <a:solidFill>
                  <a:srgbClr val="FF0000"/>
                </a:solidFill>
              </a:rPr>
              <a:t>INVITE GOD INTO YOUR HEART</a:t>
            </a:r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Aware Worship - Trust In God (Featuring Mark Gutierrez) – YouTube</a:t>
            </a:r>
            <a:endParaRPr lang="en-US" b="1" u="sng" dirty="0"/>
          </a:p>
          <a:p>
            <a:pPr marL="0" indent="0" algn="ctr">
              <a:buNone/>
            </a:pPr>
            <a:r>
              <a:rPr lang="en-US" sz="2400" b="1" u="sng" dirty="0"/>
              <a:t>CORPORATELY</a:t>
            </a:r>
            <a:r>
              <a:rPr lang="en-US" sz="2400" b="1" dirty="0">
                <a:solidFill>
                  <a:srgbClr val="FF0000"/>
                </a:solidFill>
              </a:rPr>
              <a:t> – “I give myself away….to and into god’s will for me”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CONFESSING…repenting…BELIEVING… seeking…receiving….</a:t>
            </a:r>
            <a:endParaRPr lang="en-US" sz="2400" b="1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I give myself away and Here I am to worship w/ lyrics - William McDowell (youtube.com)</a:t>
            </a:r>
            <a:endParaRPr lang="en-US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E1E24-CBA4-6D1E-19CD-57FC40A6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5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838080" y="253440"/>
            <a:ext cx="10514880" cy="17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90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Invitation</a:t>
            </a:r>
            <a:br>
              <a:rPr dirty="0"/>
            </a:br>
            <a:r>
              <a:rPr lang="en-US" sz="6700" b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“</a:t>
            </a:r>
            <a:r>
              <a:rPr lang="en-US" sz="6700" b="1" i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A Time of Commitment &amp; Filling”</a:t>
            </a:r>
            <a:br>
              <a:rPr dirty="0"/>
            </a:br>
            <a:r>
              <a:rPr lang="en-US" sz="40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PRAYER – PETITION - PRAISE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PRAY TO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SALVATION – FORGIVENESS – DELIVERANCE - POWER 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PETITION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ANOINTING – STRENGTH – WISDOM – DIRECTION INSTRUCTION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PRAISE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ANSWER - HIS MANIFESTATION - HIS ANOINTING</a:t>
            </a:r>
            <a:endParaRPr lang="en-US" sz="33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BLESSING</a:t>
            </a:r>
            <a:endParaRPr lang="en-US" sz="3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451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CC619-1D61-8C59-5A13-B0032322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89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143124" y="639748"/>
            <a:ext cx="5112687" cy="13161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Welcome &amp; Greeting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Visitors &amp; Friends</a:t>
            </a:r>
            <a:endParaRPr lang="en-US" sz="4000" b="0" strike="noStrike" cap="all" spc="-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545621" y="2176543"/>
            <a:ext cx="5439814" cy="4190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endParaRPr lang="en-US" sz="4000" b="1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strike="noStrike" cap="all" spc="-1" dirty="0"/>
              <a:t>WELCOME HOME TO SHILOH</a:t>
            </a:r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cap="all" spc="-1" dirty="0"/>
              <a:t>“WHERE CHRIST IS LIFTED UP”</a:t>
            </a:r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0" strike="noStrike" cap="all" spc="-1" dirty="0"/>
          </a:p>
        </p:txBody>
      </p:sp>
      <p:pic>
        <p:nvPicPr>
          <p:cNvPr id="1026" name="Picture 2" descr="Multi ethnic group of smiling young people saying welcome in tag cloud.  Multi ethnic group of smiling young people saying | CanStock">
            <a:extLst>
              <a:ext uri="{FF2B5EF4-FFF2-40B4-BE49-F238E27FC236}">
                <a16:creationId xmlns:a16="http://schemas.microsoft.com/office/drawing/2014/main" id="{E8505237-A8A0-2D87-E9DC-20BCEA20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7332" y="838200"/>
            <a:ext cx="4898004" cy="5181599"/>
          </a:xfrm>
          <a:prstGeom prst="roundRect">
            <a:avLst>
              <a:gd name="adj" fmla="val 2392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Worship and the Racial Divide | Renewing Worship">
            <a:extLst>
              <a:ext uri="{FF2B5EF4-FFF2-40B4-BE49-F238E27FC236}">
                <a16:creationId xmlns:a16="http://schemas.microsoft.com/office/drawing/2014/main" id="{CD7F43CD-73D0-034D-1F07-69B9F2CD4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3" y="2176542"/>
            <a:ext cx="4251488" cy="272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9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WORSHIP IN GIVING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Personal Commitment</a:t>
            </a:r>
            <a:endParaRPr lang="en-US" sz="44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Tithes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Offering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Sacrificial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Giving Song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dirty="0">
                <a:hlinkClick r:id="rId2"/>
              </a:rPr>
              <a:t>Ron </a:t>
            </a:r>
            <a:r>
              <a:rPr lang="en-US" sz="4000" dirty="0" err="1">
                <a:hlinkClick r:id="rId2"/>
              </a:rPr>
              <a:t>Kenoly</a:t>
            </a:r>
            <a:r>
              <a:rPr lang="en-US" sz="4000" dirty="0">
                <a:hlinkClick r:id="rId2"/>
              </a:rPr>
              <a:t> - Give to the Lord (Live) (youtube.com)</a:t>
            </a: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824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0DAE34-7DCB-181F-9EF7-909B9C1A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0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179360" y="0"/>
            <a:ext cx="9832680" cy="14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Shiloh Praise Ministry</a:t>
            </a:r>
            <a:endParaRPr lang="en-US" sz="5400" b="0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2"/>
          <a:stretch/>
        </p:blipFill>
        <p:spPr>
          <a:xfrm>
            <a:off x="1367280" y="1518480"/>
            <a:ext cx="9102600" cy="51199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95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 fontScale="9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Bible discovery classes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 session handouts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SUNDAY AUGUST 4, 2024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4135"/>
            <a:ext cx="10363826" cy="45529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1400" b="1" u="sng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holy spirit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WHO? – when? – how? – WHY?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Home study handouts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2</a:t>
            </a:r>
            <a:r>
              <a:rPr lang="en-US" sz="2200" b="1" baseline="30000" dirty="0">
                <a:latin typeface="Times New Roman" panose="02020603050405020304" pitchFamily="18" charset="0"/>
              </a:rPr>
              <a:t>nd</a:t>
            </a:r>
            <a:r>
              <a:rPr lang="en-US" sz="2200" b="1" dirty="0">
                <a:latin typeface="Times New Roman" panose="02020603050405020304" pitchFamily="18" charset="0"/>
              </a:rPr>
              <a:t> – 5</a:t>
            </a:r>
            <a:r>
              <a:rPr lang="en-US" sz="2200" b="1" baseline="30000" dirty="0">
                <a:latin typeface="Times New Roman" panose="02020603050405020304" pitchFamily="18" charset="0"/>
              </a:rPr>
              <a:t>th</a:t>
            </a:r>
            <a:r>
              <a:rPr lang="en-US" sz="2200" b="1" dirty="0">
                <a:latin typeface="Times New Roman" panose="02020603050405020304" pitchFamily="18" charset="0"/>
              </a:rPr>
              <a:t> Sunday Class designations &amp; GATHERING LOCATIONS:</a:t>
            </a: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Seniors &amp; adults -----SANCTUARY</a:t>
            </a: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youth &amp; children -------- WILLIAM D. KENNEY FELLOWSHIP HALL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9802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800" b="1" dirty="0">
                <a:solidFill>
                  <a:schemeClr val="accent1"/>
                </a:solidFill>
              </a:rPr>
              <a:t>Bible discovery classes gathering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152525"/>
            <a:ext cx="10363826" cy="45529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Class designations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&amp; GATHERING LOCATIONS</a:t>
            </a:r>
            <a:endParaRPr lang="en-US" sz="2200" b="1" u="sng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u="sng" dirty="0">
                <a:latin typeface="Times New Roman" panose="02020603050405020304" pitchFamily="18" charset="0"/>
              </a:rPr>
              <a:t>Seniors &amp; adults </a:t>
            </a:r>
            <a:r>
              <a:rPr lang="en-US" sz="3200" b="1" dirty="0">
                <a:latin typeface="Times New Roman" panose="02020603050405020304" pitchFamily="18" charset="0"/>
              </a:rPr>
              <a:t>- SANCTUARY</a:t>
            </a:r>
          </a:p>
          <a:p>
            <a:pPr marL="0" indent="0" algn="ctr">
              <a:buNone/>
            </a:pPr>
            <a:r>
              <a:rPr lang="en-US" sz="3200" b="1" u="sng" dirty="0">
                <a:latin typeface="Times New Roman" panose="02020603050405020304" pitchFamily="18" charset="0"/>
              </a:rPr>
              <a:t>youth &amp; children </a:t>
            </a:r>
            <a:r>
              <a:rPr lang="en-US" sz="3200" b="1" dirty="0">
                <a:latin typeface="Times New Roman" panose="02020603050405020304" pitchFamily="18" charset="0"/>
              </a:rPr>
              <a:t>- WILLIAM D. KENNEY FELLOWSHIP HALL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Today – 1</a:t>
            </a:r>
            <a:r>
              <a:rPr lang="en-US" sz="3200" b="1" baseline="30000" dirty="0">
                <a:solidFill>
                  <a:schemeClr val="accent1"/>
                </a:solidFill>
                <a:latin typeface="Times New Roman" panose="02020603050405020304" pitchFamily="18" charset="0"/>
              </a:rPr>
              <a:t>st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 Sunday Christian education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Home study handouts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28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307B-D5AF-0887-BA4D-B87993CF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4582"/>
            <a:ext cx="10364451" cy="1596177"/>
          </a:xfrm>
        </p:spPr>
        <p:txBody>
          <a:bodyPr/>
          <a:lstStyle/>
          <a:p>
            <a:r>
              <a:rPr lang="en-US" b="1" dirty="0"/>
              <a:t>Short VIDEO LINK FOR home study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3955-CAD1-3B7B-BBC9-9913E05CDE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80759"/>
            <a:ext cx="10363826" cy="3424107"/>
          </a:xfrm>
        </p:spPr>
        <p:txBody>
          <a:bodyPr/>
          <a:lstStyle/>
          <a:p>
            <a:pPr algn="l"/>
            <a:endParaRPr 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What does the Holy Spirit do?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>
                <a:hlinkClick r:id="rId2"/>
              </a:rPr>
              <a:t>https://www.youtube.com/watch?v=OeJPcTxB4EM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0036A-2470-A80E-085B-BEF1ECB5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9A64-58B8-CBE2-D44F-D7D1F824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6E429-0C50-6958-D926-F34AB33809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86DDA-F017-4291-4C21-1EBE626B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63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communion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  <p:pic>
        <p:nvPicPr>
          <p:cNvPr id="1026" name="Picture 2" descr="5,205 Communion Bread And Wine Images, Stock Photos &amp; Vectors | Shutterstock">
            <a:extLst>
              <a:ext uri="{FF2B5EF4-FFF2-40B4-BE49-F238E27FC236}">
                <a16:creationId xmlns:a16="http://schemas.microsoft.com/office/drawing/2014/main" id="{04118687-91D1-C0DF-88DF-D3077C6883F6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08" y="1944587"/>
            <a:ext cx="7528008" cy="539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891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66C8D-2515-7AE1-20D4-BA1AF7B22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57569"/>
            <a:ext cx="10364451" cy="1596177"/>
          </a:xfrm>
        </p:spPr>
        <p:txBody>
          <a:bodyPr>
            <a:normAutofit/>
          </a:bodyPr>
          <a:lstStyle/>
          <a:p>
            <a:r>
              <a:rPr lang="en-US" sz="4800" b="1" dirty="0"/>
              <a:t>1</a:t>
            </a:r>
            <a:r>
              <a:rPr lang="en-US" sz="4800" b="1" baseline="30000" dirty="0"/>
              <a:t>st</a:t>
            </a:r>
            <a:r>
              <a:rPr lang="en-US" sz="4800" b="1" dirty="0"/>
              <a:t> Corinthians 11:23-26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26EB9-CE19-6879-D5F5-4DE67E5FC8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42765"/>
            <a:ext cx="10363826" cy="4154905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23 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For I received from the Lord what I also passed on to you: The Lord Jesus, on the night he was betrayed, took bread,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24 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when he had given thanks, he broke it and said, “This is my body, which is for you; do this in remembrance of me.”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25 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In the same way, after supper he took the cup, saying, “This cup is the new covenant in my blood; do this, whenever you drink it, in remembrance of me.”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26 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For whenever you eat this bread and drink this cup, you proclaim the Lord’s death until he comes.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AF560-B217-CBC0-38CB-840FDC1C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18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1</a:t>
            </a:r>
            <a:r>
              <a:rPr lang="en-US" sz="4800" b="1" baseline="30000" dirty="0"/>
              <a:t>st</a:t>
            </a:r>
            <a:r>
              <a:rPr lang="en-US" sz="4800" b="1" dirty="0"/>
              <a:t> Corinthians 11:27-29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27 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So then, whoever eats the bread or drinks the cup of the Lord in an unworthy manner will be guilty of sinning against the body and blood of the Lord.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28 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Everyone ought to examine themselves before they eat of the bread and drink from the cup.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29 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For those who eat and drink without discerning the body of Christ eat and drink judgment on themselves. 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95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communion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  <p:pic>
        <p:nvPicPr>
          <p:cNvPr id="1026" name="Picture 2" descr="5,205 Communion Bread And Wine Images, Stock Photos &amp; Vectors | Shutterstock">
            <a:extLst>
              <a:ext uri="{FF2B5EF4-FFF2-40B4-BE49-F238E27FC236}">
                <a16:creationId xmlns:a16="http://schemas.microsoft.com/office/drawing/2014/main" id="{04118687-91D1-C0DF-88DF-D3077C6883F6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08" y="1944587"/>
            <a:ext cx="7528008" cy="539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363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1673-7BB5-B466-A563-2F1EDFC9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Regathering for closing song &amp; benediction</a:t>
            </a:r>
            <a:br>
              <a:rPr lang="en-US" b="1" dirty="0"/>
            </a:br>
            <a:r>
              <a:rPr lang="en-US" sz="2800" b="1" i="1" dirty="0">
                <a:solidFill>
                  <a:srgbClr val="FF0000"/>
                </a:solidFill>
              </a:rPr>
              <a:t>(please bring your questions and thoughts to bible study this Thursday at 12:15pm and 6:00pm)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5559-1328-4007-8788-27A5FE5BD8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1" strike="noStrike" spc="-1" dirty="0">
              <a:solidFill>
                <a:srgbClr val="FF0000"/>
              </a:solidFill>
              <a:latin typeface="Calibri"/>
              <a:ea typeface="DejaVu Sans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Closing Song of Celebration</a:t>
            </a:r>
            <a:br>
              <a:rPr lang="en-US" sz="5400" dirty="0"/>
            </a:br>
            <a:r>
              <a:rPr lang="en-US" sz="5400" b="1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“Standing”</a:t>
            </a: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0" strike="noStrike" spc="-1" dirty="0">
              <a:latin typeface="Arial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2000" b="1" u="sng" strike="noStrike" spc="-1" dirty="0">
                <a:solidFill>
                  <a:srgbClr val="0563C1"/>
                </a:solidFill>
                <a:uFillTx/>
                <a:latin typeface="Roboto"/>
                <a:ea typeface="DejaVu Sans"/>
                <a:hlinkClick r:id="rId2"/>
              </a:rPr>
              <a:t>https://www.youtube.com/watch?v=hNiKoJgvbtI&amp;ab_channel=ajugofjoe</a:t>
            </a:r>
            <a:endParaRPr lang="en-US" sz="2000" b="1" u="sng" strike="noStrike" spc="-1" dirty="0">
              <a:solidFill>
                <a:srgbClr val="0563C1"/>
              </a:solidFill>
              <a:uFillTx/>
              <a:latin typeface="Roboto"/>
              <a:ea typeface="DejaVu Sans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B199C-B5BB-34DC-00F2-1A22C0D4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0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5B653-2B16-55D4-0254-083484B7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1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04F2B9-5F58-B8EC-03CF-68AFCEDC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43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7464600" y="1783800"/>
            <a:ext cx="4086720" cy="288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b="1" strike="noStrike" spc="-1" dirty="0">
                <a:latin typeface="Calibri Light"/>
                <a:ea typeface="DejaVu Sans"/>
              </a:rPr>
              <a:t>Welcome to Faith Gospel Assembly</a:t>
            </a:r>
            <a:endParaRPr lang="en-US" sz="5400" b="0" strike="noStrike" spc="-1" dirty="0">
              <a:latin typeface="Arial"/>
            </a:endParaRPr>
          </a:p>
        </p:txBody>
      </p:sp>
      <p:sp>
        <p:nvSpPr>
          <p:cNvPr id="267" name="CustomShape 2"/>
          <p:cNvSpPr/>
          <p:nvPr/>
        </p:nvSpPr>
        <p:spPr>
          <a:xfrm flipH="1" flipV="1">
            <a:off x="-720" y="0"/>
            <a:ext cx="7187400" cy="6857280"/>
          </a:xfrm>
          <a:custGeom>
            <a:avLst/>
            <a:gdLst/>
            <a:ahLst/>
            <a:cxnLst/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268" name="Content Placeholder 4"/>
          <p:cNvPicPr/>
          <p:nvPr/>
        </p:nvPicPr>
        <p:blipFill>
          <a:blip r:embed="rId2"/>
          <a:srcRect r="5709"/>
          <a:stretch/>
        </p:blipFill>
        <p:spPr>
          <a:xfrm>
            <a:off x="0" y="0"/>
            <a:ext cx="7027920" cy="685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751012" y="1600201"/>
            <a:ext cx="8689976" cy="250921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err="1">
                <a:solidFill>
                  <a:schemeClr val="accent1"/>
                </a:solidFill>
              </a:rPr>
              <a:t>shiloh</a:t>
            </a:r>
            <a:r>
              <a:rPr lang="en-US" sz="3600" b="1" dirty="0">
                <a:solidFill>
                  <a:schemeClr val="accent1"/>
                </a:solidFill>
              </a:rPr>
              <a:t> church </a:t>
            </a:r>
            <a:r>
              <a:rPr lang="en-US" sz="3600" b="1" dirty="0" err="1">
                <a:solidFill>
                  <a:schemeClr val="accent1"/>
                </a:solidFill>
              </a:rPr>
              <a:t>bpt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2700" b="1" dirty="0">
                <a:solidFill>
                  <a:schemeClr val="accent1"/>
                </a:solidFill>
              </a:rPr>
              <a:t>Series: “Becoming who god has created </a:t>
            </a:r>
            <a:r>
              <a:rPr lang="en-US" sz="2700" b="1" u="sng" dirty="0">
                <a:solidFill>
                  <a:schemeClr val="accent1"/>
                </a:solidFill>
              </a:rPr>
              <a:t>you</a:t>
            </a:r>
            <a:r>
              <a:rPr lang="en-US" sz="2700" b="1" dirty="0">
                <a:solidFill>
                  <a:schemeClr val="accent1"/>
                </a:solidFill>
              </a:rPr>
              <a:t> to be”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/>
              <a:t>our journey in </a:t>
            </a:r>
            <a:r>
              <a:rPr lang="en-US" sz="3600" b="1" u="sng" dirty="0" err="1"/>
              <a:t>penTecost</a:t>
            </a:r>
            <a:br>
              <a:rPr lang="en-US" sz="3600" b="1" u="sng" dirty="0"/>
            </a:br>
            <a:r>
              <a:rPr lang="en-US" sz="1800" b="1" dirty="0"/>
              <a:t>*</a:t>
            </a:r>
            <a:br>
              <a:rPr lang="en-US" sz="3600" b="1" dirty="0"/>
            </a:br>
            <a:br>
              <a:rPr lang="en-US" sz="900" b="1" dirty="0">
                <a:solidFill>
                  <a:schemeClr val="accent1"/>
                </a:solidFill>
              </a:rPr>
            </a:br>
            <a:r>
              <a:rPr lang="en-US" sz="5300" b="1" dirty="0">
                <a:solidFill>
                  <a:srgbClr val="FF0000"/>
                </a:solidFill>
              </a:rPr>
              <a:t>“DEFEATING YOUR </a:t>
            </a:r>
            <a:r>
              <a:rPr lang="en-US" sz="5300" b="1" dirty="0" err="1">
                <a:solidFill>
                  <a:srgbClr val="FF0000"/>
                </a:solidFill>
              </a:rPr>
              <a:t>dUPLICITY</a:t>
            </a:r>
            <a:r>
              <a:rPr lang="en-US" sz="5300" b="1" dirty="0">
                <a:solidFill>
                  <a:srgbClr val="FF0000"/>
                </a:solidFill>
              </a:rPr>
              <a:t> of </a:t>
            </a:r>
            <a:r>
              <a:rPr lang="en-US" sz="5300" b="1" dirty="0" err="1">
                <a:solidFill>
                  <a:srgbClr val="FF0000"/>
                </a:solidFill>
              </a:rPr>
              <a:t>duALITY</a:t>
            </a:r>
            <a:r>
              <a:rPr lang="en-US" sz="5300" b="1" dirty="0">
                <a:solidFill>
                  <a:srgbClr val="FF0000"/>
                </a:solidFill>
              </a:rPr>
              <a:t>”</a:t>
            </a:r>
            <a:br>
              <a:rPr lang="en-US" sz="4200" b="1" dirty="0">
                <a:solidFill>
                  <a:srgbClr val="FF0000"/>
                </a:solidFill>
              </a:rPr>
            </a:br>
            <a:r>
              <a:rPr lang="en-US" sz="3100" b="1" dirty="0">
                <a:solidFill>
                  <a:srgbClr val="FF0000"/>
                </a:solidFill>
              </a:rPr>
              <a:t>1 peter 5:1-11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*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2200" b="1" i="1" dirty="0"/>
              <a:t>growing together in knowledge and understanding of holy spirit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1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Sunday- august 4, 2024</a:t>
            </a: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Sr. Pastor/teacher – rev carl Mccluster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1670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flashback:</a:t>
            </a:r>
            <a:br>
              <a:rPr lang="en-US" b="1" dirty="0"/>
            </a:br>
            <a:r>
              <a:rPr lang="en-US" b="1" dirty="0"/>
              <a:t>god’s love is what </a:t>
            </a:r>
            <a:r>
              <a:rPr lang="en-US" b="1" u="sng" dirty="0"/>
              <a:t>real</a:t>
            </a:r>
            <a:r>
              <a:rPr lang="en-US" b="1" dirty="0"/>
              <a:t> love is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13:4-7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636776"/>
            <a:ext cx="10363826" cy="468172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6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4600" b="1" i="1" dirty="0">
                <a:solidFill>
                  <a:srgbClr val="FF0000"/>
                </a:solidFill>
                <a:effectLst/>
                <a:latin typeface="system-ui"/>
              </a:rPr>
              <a:t>Love is patient, love is kind. </a:t>
            </a:r>
            <a:r>
              <a:rPr lang="en-US" sz="4600" b="1" i="1" u="sng" dirty="0">
                <a:solidFill>
                  <a:srgbClr val="FF0000"/>
                </a:solidFill>
                <a:effectLst/>
                <a:latin typeface="system-ui"/>
              </a:rPr>
              <a:t>It does not envy, it does not boast, it is not proud. </a:t>
            </a:r>
            <a:r>
              <a:rPr lang="en-US" sz="4600" b="1" i="1" u="sng" baseline="30000" dirty="0">
                <a:solidFill>
                  <a:srgbClr val="FF0000"/>
                </a:solidFill>
                <a:effectLst/>
                <a:latin typeface="system-ui"/>
              </a:rPr>
              <a:t>5 </a:t>
            </a:r>
            <a:r>
              <a:rPr lang="en-US" sz="4600" b="1" i="1" u="sng" dirty="0">
                <a:solidFill>
                  <a:srgbClr val="FF0000"/>
                </a:solidFill>
                <a:effectLst/>
                <a:latin typeface="system-ui"/>
              </a:rPr>
              <a:t>It does not dishonor others, it is not self-seeking, it is not easily angered, it keeps no record of wrongs. </a:t>
            </a:r>
            <a:r>
              <a:rPr lang="en-US" sz="4600" b="1" i="1" u="sng" baseline="30000" dirty="0">
                <a:solidFill>
                  <a:srgbClr val="FF0000"/>
                </a:solidFill>
                <a:effectLst/>
                <a:latin typeface="system-ui"/>
              </a:rPr>
              <a:t>6 </a:t>
            </a:r>
            <a:r>
              <a:rPr lang="en-US" sz="4600" b="1" i="1" u="sng" dirty="0">
                <a:solidFill>
                  <a:srgbClr val="FF0000"/>
                </a:solidFill>
                <a:effectLst/>
                <a:latin typeface="system-ui"/>
              </a:rPr>
              <a:t>Love does not delight in evil </a:t>
            </a:r>
            <a:r>
              <a:rPr lang="en-US" sz="4600" b="1" i="1" dirty="0">
                <a:solidFill>
                  <a:srgbClr val="FF0000"/>
                </a:solidFill>
                <a:effectLst/>
                <a:latin typeface="system-ui"/>
              </a:rPr>
              <a:t>but rejoices with the truth. </a:t>
            </a:r>
            <a:r>
              <a:rPr lang="en-US" sz="4600" b="1" i="1" baseline="30000" dirty="0">
                <a:solidFill>
                  <a:srgbClr val="FF0000"/>
                </a:solidFill>
                <a:effectLst/>
                <a:latin typeface="system-ui"/>
              </a:rPr>
              <a:t>7 </a:t>
            </a:r>
            <a:r>
              <a:rPr lang="en-US" sz="4600" b="1" i="1" dirty="0">
                <a:solidFill>
                  <a:srgbClr val="FF0000"/>
                </a:solidFill>
                <a:effectLst/>
                <a:latin typeface="system-ui"/>
              </a:rPr>
              <a:t>It always protects, always trusts, always hopes, always perseveres.</a:t>
            </a:r>
          </a:p>
          <a:p>
            <a:pPr lvl="1"/>
            <a:r>
              <a:rPr lang="en-US" sz="3000" b="1" dirty="0">
                <a:latin typeface="system-ui"/>
              </a:rPr>
              <a:t>Do you love god…do you love his church….then understand what Love is not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Love is</a:t>
            </a:r>
            <a:r>
              <a:rPr lang="en-US" sz="3000" b="1" dirty="0">
                <a:latin typeface="system-ui"/>
              </a:rPr>
              <a:t> not words, love is action….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Love is </a:t>
            </a:r>
            <a:r>
              <a:rPr lang="en-US" sz="3000" b="1" u="sng" dirty="0">
                <a:effectLst/>
                <a:latin typeface="system-ui"/>
              </a:rPr>
              <a:t>always</a:t>
            </a:r>
            <a:r>
              <a:rPr lang="en-US" sz="3000" b="1" dirty="0">
                <a:effectLst/>
                <a:latin typeface="system-ui"/>
              </a:rPr>
              <a:t> truth/protecting/trusting/hoping/persevering</a:t>
            </a:r>
          </a:p>
          <a:p>
            <a:pPr lvl="1"/>
            <a:r>
              <a:rPr lang="en-US" sz="3000" b="1" dirty="0">
                <a:latin typeface="system-ui"/>
              </a:rPr>
              <a:t>Love is putting The right person in the right seat</a:t>
            </a:r>
            <a:endParaRPr lang="en-US" sz="3000" b="1" i="1" baseline="30000" dirty="0">
              <a:solidFill>
                <a:srgbClr val="FF0000"/>
              </a:solidFill>
              <a:latin typeface="system-ui"/>
            </a:endParaRPr>
          </a:p>
          <a:p>
            <a:pPr lvl="1"/>
            <a:endParaRPr lang="en-US" sz="3000" b="1" i="1" dirty="0">
              <a:solidFill>
                <a:srgbClr val="FF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AF3A4-7D36-F1E2-485E-37F6548A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53392"/>
            <a:ext cx="10364451" cy="1596177"/>
          </a:xfrm>
        </p:spPr>
        <p:txBody>
          <a:bodyPr/>
          <a:lstStyle/>
          <a:p>
            <a:r>
              <a:rPr lang="en-US" b="1" dirty="0"/>
              <a:t>THE DUPLICITY OF DUALITY SIMPLY EXPLAINED</a:t>
            </a:r>
            <a:br>
              <a:rPr lang="en-US" b="1" dirty="0"/>
            </a:br>
            <a:r>
              <a:rPr lang="en-US" b="1" dirty="0"/>
              <a:t>ROMANS 7:15-24A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72C2F-A5AC-0D91-CFCC-999E79FE30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356360"/>
            <a:ext cx="10363826" cy="5053584"/>
          </a:xfrm>
        </p:spPr>
        <p:txBody>
          <a:bodyPr>
            <a:norm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15 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I do not understand what I do. For what I want to do I do not do, but what I hate I do.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16 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And if I do what I do not want to do, I agree that the law is good.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17 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As it is, it is no longer I myself who do it, but it is sin living in me.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18 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For I know that good itself does not dwell in me, that is, in my sinful nature.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[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  <a:hlinkClick r:id="rId2" tooltip="See footnote 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]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 For I have the desire to do what is good, but I cannot carry it out.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19 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For I do not do the good I want to do, but the evil I do not want to do—this I keep on doing.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20 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Now if I do what I do not want to do, it is no longer I who do it, but it is sin living in me that does it.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21 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So I find this law at work: Although I want to do good, evil is right there with me.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22 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For in my inner being I delight in God’s law;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23 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but I see another law at work in me, waging war against the law of my mind and making me a prisoner of the law of sin at work within me.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24 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What a wretched man I am! Who will rescue me…..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1F1FB-9DBE-2077-9E9C-EF9675CCC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96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b="1" dirty="0"/>
              <a:t> “ god’s promise of victory“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5:1 &amp; 4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4215384"/>
          </a:xfrm>
        </p:spPr>
        <p:txBody>
          <a:bodyPr>
            <a:normAutofit/>
          </a:bodyPr>
          <a:lstStyle/>
          <a:p>
            <a:pPr algn="l"/>
            <a:r>
              <a:rPr lang="en-US" sz="3000" b="1" i="1" dirty="0">
                <a:solidFill>
                  <a:srgbClr val="FF0000"/>
                </a:solidFill>
                <a:effectLst/>
                <a:latin typeface="system-ui"/>
              </a:rPr>
              <a:t> To the elders among you, I appeal as a fellow elder and a witness of Christ’s sufferings who also will share in the glory to be revealed….</a:t>
            </a:r>
          </a:p>
          <a:p>
            <a:pPr algn="l"/>
            <a:r>
              <a:rPr lang="en-US" sz="30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system-ui"/>
              </a:rPr>
              <a:t>And when the Chief Shepherd appears, you will receive the crown of glory that will never fade away.</a:t>
            </a:r>
          </a:p>
          <a:p>
            <a:pPr lvl="1"/>
            <a:r>
              <a:rPr lang="en-US" sz="2800" b="1" dirty="0">
                <a:latin typeface="system-ui"/>
              </a:rPr>
              <a:t>Peter: “we will have to go through some things,” but…</a:t>
            </a:r>
          </a:p>
          <a:p>
            <a:pPr lvl="1"/>
            <a:r>
              <a:rPr lang="en-US" sz="2800" b="1" dirty="0">
                <a:latin typeface="system-ui"/>
              </a:rPr>
              <a:t>“There is a reward for bearing the burden/suffering”</a:t>
            </a:r>
          </a:p>
          <a:p>
            <a:pPr lvl="1"/>
            <a:endParaRPr lang="en-US" sz="2800" b="1" i="1" dirty="0">
              <a:solidFill>
                <a:srgbClr val="FF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6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b="1" dirty="0"/>
              <a:t> “the price of and pathway to victory“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5:2-3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500" b="1" i="1" baseline="30000" dirty="0">
                <a:solidFill>
                  <a:srgbClr val="FF0000"/>
                </a:solidFill>
                <a:effectLst/>
                <a:latin typeface="system-ui"/>
              </a:rPr>
              <a:t>2 </a:t>
            </a:r>
            <a:r>
              <a:rPr lang="en-US" sz="3500" b="1" i="1" dirty="0">
                <a:solidFill>
                  <a:srgbClr val="FF0000"/>
                </a:solidFill>
                <a:effectLst/>
                <a:latin typeface="system-ui"/>
              </a:rPr>
              <a:t>Be shepherds of God’s flock that is under your care, watching over them—not because you must, but because you are willing, as God wants you to be; </a:t>
            </a:r>
            <a:r>
              <a:rPr lang="en-US" sz="3500" b="1" i="1" u="sng" dirty="0">
                <a:solidFill>
                  <a:srgbClr val="FF0000"/>
                </a:solidFill>
                <a:effectLst/>
                <a:latin typeface="system-ui"/>
              </a:rPr>
              <a:t>not pursuing dishonest gain</a:t>
            </a:r>
            <a:r>
              <a:rPr lang="en-US" sz="3500" b="1" i="1" dirty="0">
                <a:solidFill>
                  <a:srgbClr val="FF0000"/>
                </a:solidFill>
                <a:effectLst/>
                <a:latin typeface="system-ui"/>
              </a:rPr>
              <a:t>, but </a:t>
            </a:r>
            <a:r>
              <a:rPr lang="en-US" sz="3500" b="1" i="1" u="sng" dirty="0">
                <a:solidFill>
                  <a:srgbClr val="FF0000"/>
                </a:solidFill>
                <a:effectLst/>
                <a:latin typeface="system-ui"/>
              </a:rPr>
              <a:t>eager to serve</a:t>
            </a:r>
            <a:r>
              <a:rPr lang="en-US" sz="3500" b="1" i="1" dirty="0">
                <a:solidFill>
                  <a:srgbClr val="FF0000"/>
                </a:solidFill>
                <a:effectLst/>
                <a:latin typeface="system-ui"/>
              </a:rPr>
              <a:t>; </a:t>
            </a:r>
            <a:r>
              <a:rPr lang="en-US" sz="3500" b="1" i="1" baseline="30000" dirty="0">
                <a:solidFill>
                  <a:srgbClr val="FF0000"/>
                </a:solidFill>
                <a:effectLst/>
                <a:latin typeface="system-ui"/>
              </a:rPr>
              <a:t>3 </a:t>
            </a:r>
            <a:r>
              <a:rPr lang="en-US" sz="3500" b="1" i="1" u="sng" dirty="0">
                <a:solidFill>
                  <a:srgbClr val="FF0000"/>
                </a:solidFill>
                <a:effectLst/>
                <a:latin typeface="system-ui"/>
              </a:rPr>
              <a:t>not lording it over</a:t>
            </a:r>
            <a:r>
              <a:rPr lang="en-US" sz="3500" b="1" i="1" dirty="0">
                <a:solidFill>
                  <a:srgbClr val="FF0000"/>
                </a:solidFill>
                <a:effectLst/>
                <a:latin typeface="system-ui"/>
              </a:rPr>
              <a:t> those entrusted to you, </a:t>
            </a:r>
            <a:r>
              <a:rPr lang="en-US" sz="3500" b="1" i="1" u="sng" dirty="0">
                <a:solidFill>
                  <a:srgbClr val="FF0000"/>
                </a:solidFill>
                <a:effectLst/>
                <a:latin typeface="system-ui"/>
              </a:rPr>
              <a:t>but being examples</a:t>
            </a:r>
            <a:r>
              <a:rPr lang="en-US" sz="3500" b="1" i="1" dirty="0">
                <a:solidFill>
                  <a:srgbClr val="FF0000"/>
                </a:solidFill>
                <a:effectLst/>
                <a:latin typeface="system-ui"/>
              </a:rPr>
              <a:t> to the flock. </a:t>
            </a:r>
          </a:p>
          <a:p>
            <a:pPr lvl="1"/>
            <a:r>
              <a:rPr lang="en-US" sz="3300" b="1" dirty="0">
                <a:effectLst/>
                <a:latin typeface="system-ui"/>
              </a:rPr>
              <a:t>What is/who are god’s shepherds?  </a:t>
            </a:r>
          </a:p>
          <a:p>
            <a:pPr lvl="1"/>
            <a:r>
              <a:rPr lang="en-US" sz="3300" b="1" dirty="0">
                <a:effectLst/>
                <a:latin typeface="system-ui"/>
              </a:rPr>
              <a:t>How/what do </a:t>
            </a:r>
            <a:r>
              <a:rPr lang="en-US" sz="3300" b="1" u="sng" dirty="0">
                <a:effectLst/>
                <a:latin typeface="system-ui"/>
              </a:rPr>
              <a:t>real</a:t>
            </a:r>
            <a:r>
              <a:rPr lang="en-US" sz="3300" b="1" dirty="0">
                <a:effectLst/>
                <a:latin typeface="system-ui"/>
              </a:rPr>
              <a:t> shepherds do god’s will/work? </a:t>
            </a:r>
          </a:p>
          <a:p>
            <a:pPr lvl="1"/>
            <a:r>
              <a:rPr lang="en-US" sz="3300" b="1" dirty="0">
                <a:effectLst/>
                <a:latin typeface="system-ui"/>
              </a:rPr>
              <a:t>Who is walking in your footprints?</a:t>
            </a:r>
            <a:endParaRPr lang="en-US" sz="31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43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sz="3400" b="1" dirty="0"/>
              <a:t> “pathway to &amp; process of spiritual power“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peter 5:5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5 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In the same way, you who are younger, submit yourselves to your elders. All of you, clothe yourselves with humility toward one another, because,</a:t>
            </a:r>
          </a:p>
          <a:p>
            <a:pPr algn="l"/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“God opposes the proud</a:t>
            </a:r>
            <a:b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</a:br>
            <a:r>
              <a:rPr lang="en-US" sz="3200" b="1" i="1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but shows favor to the humble.”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Keys to unlocking god’s favor: Humility &amp; Submission </a:t>
            </a:r>
            <a:endParaRPr lang="en-US" sz="2600" b="1" dirty="0"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3645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351219</TotalTime>
  <Words>1821</Words>
  <Application>Microsoft Office PowerPoint</Application>
  <PresentationFormat>Widescreen</PresentationFormat>
  <Paragraphs>155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Arial Black</vt:lpstr>
      <vt:lpstr>Calibri</vt:lpstr>
      <vt:lpstr>Calibri Light</vt:lpstr>
      <vt:lpstr>Courier New</vt:lpstr>
      <vt:lpstr>Roboto</vt:lpstr>
      <vt:lpstr>system-ui</vt:lpstr>
      <vt:lpstr>Times New Roman</vt:lpstr>
      <vt:lpstr>Tw Cen MT</vt:lpstr>
      <vt:lpstr>Droplet</vt:lpstr>
      <vt:lpstr> monday through Saturday weekly study &amp; activity schedule</vt:lpstr>
      <vt:lpstr>PowerPoint Presentation</vt:lpstr>
      <vt:lpstr>PowerPoint Presentation</vt:lpstr>
      <vt:lpstr>           shiloh church bpt Series: “Becoming who god has created you to be” our journey in penTecost *  “DEFEATING YOUR dUPLICITY of duALITY” 1 peter 5:1-11 * growing together in knowledge and understanding of holy spirit</vt:lpstr>
      <vt:lpstr>  flashback: god’s love is what real love is 1 Corinthians 13:4-7  </vt:lpstr>
      <vt:lpstr>THE DUPLICITY OF DUALITY SIMPLY EXPLAINED ROMANS 7:15-24A </vt:lpstr>
      <vt:lpstr> “ god’s promise of victory“ 1 peter 5:1 &amp; 4</vt:lpstr>
      <vt:lpstr> “the price of and pathway to victory“ 1 peter 5:2-3</vt:lpstr>
      <vt:lpstr> “pathway to &amp; process of spiritual power“ 1 peter 5:5</vt:lpstr>
      <vt:lpstr>“the promise with a guarantee“ 1 Peter 5:6-7</vt:lpstr>
      <vt:lpstr>  “keep your eyes open and your spirit alert“ 1 peter 5:8-9  </vt:lpstr>
      <vt:lpstr>“we go through the valley &amp; on to victory “ 1 peter 5:10-11</vt:lpstr>
      <vt:lpstr>God’s straight forward offer:  1 john 1:8-10</vt:lpstr>
      <vt:lpstr>It’s time for your breakthrough  DECISION+commitment=BREAKTHROUGH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Bible discovery classes Joint session handouts SUNDAY AUGUST 4, 2024</vt:lpstr>
      <vt:lpstr>Bible discovery classes gathering</vt:lpstr>
      <vt:lpstr>Short VIDEO LINK FOR home study reflections</vt:lpstr>
      <vt:lpstr>PowerPoint Presentation</vt:lpstr>
      <vt:lpstr>communion</vt:lpstr>
      <vt:lpstr>1st Corinthians 11:23-26</vt:lpstr>
      <vt:lpstr>1st Corinthians 11:27-29</vt:lpstr>
      <vt:lpstr>communion</vt:lpstr>
      <vt:lpstr>Regathering for closing song &amp; benediction (please bring your questions and thoughts to bible study this Thursday at 12:15pm and 6:00pm)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Victory belongs to jesus 1 Corinthians 15:58</dc:title>
  <dc:creator>Carl McCluster</dc:creator>
  <cp:lastModifiedBy>mcclusterc@gmail.com</cp:lastModifiedBy>
  <cp:revision>253</cp:revision>
  <cp:lastPrinted>2024-03-19T19:18:59Z</cp:lastPrinted>
  <dcterms:created xsi:type="dcterms:W3CDTF">2018-07-22T10:50:57Z</dcterms:created>
  <dcterms:modified xsi:type="dcterms:W3CDTF">2024-08-04T05:02:50Z</dcterms:modified>
</cp:coreProperties>
</file>